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63" r:id="rId4"/>
    <p:sldId id="258" r:id="rId5"/>
    <p:sldId id="259" r:id="rId6"/>
    <p:sldId id="262" r:id="rId7"/>
    <p:sldId id="264" r:id="rId8"/>
    <p:sldId id="260" r:id="rId9"/>
    <p:sldId id="261" r:id="rId1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C15F63-4FE3-4BC6-90A0-644C34AE15A7}" type="datetimeFigureOut">
              <a:rPr lang="en-US" smtClean="0"/>
              <a:t>2/3/2012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C17EEB-63EF-48BC-9343-0FC22CAD35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300023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C15F63-4FE3-4BC6-90A0-644C34AE15A7}" type="datetimeFigureOut">
              <a:rPr lang="en-US" smtClean="0"/>
              <a:t>2/3/2012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C17EEB-63EF-48BC-9343-0FC22CAD35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618300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C15F63-4FE3-4BC6-90A0-644C34AE15A7}" type="datetimeFigureOut">
              <a:rPr lang="en-US" smtClean="0"/>
              <a:t>2/3/2012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C17EEB-63EF-48BC-9343-0FC22CAD35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03285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C15F63-4FE3-4BC6-90A0-644C34AE15A7}" type="datetimeFigureOut">
              <a:rPr lang="en-US" smtClean="0"/>
              <a:t>2/3/2012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C17EEB-63EF-48BC-9343-0FC22CAD35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617515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C15F63-4FE3-4BC6-90A0-644C34AE15A7}" type="datetimeFigureOut">
              <a:rPr lang="en-US" smtClean="0"/>
              <a:t>2/3/2012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C17EEB-63EF-48BC-9343-0FC22CAD35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523690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C15F63-4FE3-4BC6-90A0-644C34AE15A7}" type="datetimeFigureOut">
              <a:rPr lang="en-US" smtClean="0"/>
              <a:t>2/3/2012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C17EEB-63EF-48BC-9343-0FC22CAD35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334783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C15F63-4FE3-4BC6-90A0-644C34AE15A7}" type="datetimeFigureOut">
              <a:rPr lang="en-US" smtClean="0"/>
              <a:t>2/3/2012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C17EEB-63EF-48BC-9343-0FC22CAD35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35398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C15F63-4FE3-4BC6-90A0-644C34AE15A7}" type="datetimeFigureOut">
              <a:rPr lang="en-US" smtClean="0"/>
              <a:t>2/3/2012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C17EEB-63EF-48BC-9343-0FC22CAD35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3278194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C15F63-4FE3-4BC6-90A0-644C34AE15A7}" type="datetimeFigureOut">
              <a:rPr lang="en-US" smtClean="0"/>
              <a:t>2/3/2012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C17EEB-63EF-48BC-9343-0FC22CAD35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362687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C15F63-4FE3-4BC6-90A0-644C34AE15A7}" type="datetimeFigureOut">
              <a:rPr lang="en-US" smtClean="0"/>
              <a:t>2/3/2012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C17EEB-63EF-48BC-9343-0FC22CAD35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184040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C15F63-4FE3-4BC6-90A0-644C34AE15A7}" type="datetimeFigureOut">
              <a:rPr lang="en-US" smtClean="0"/>
              <a:t>2/3/2012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C17EEB-63EF-48BC-9343-0FC22CAD35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172092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pattFill prst="openDmnd">
          <a:fgClr>
            <a:schemeClr val="tx1"/>
          </a:fgClr>
          <a:bgClr>
            <a:srgbClr val="C00000"/>
          </a:bgClr>
        </a:patt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CC15F63-4FE3-4BC6-90A0-644C34AE15A7}" type="datetimeFigureOut">
              <a:rPr lang="en-US" smtClean="0"/>
              <a:t>2/3/2012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9C17EEB-63EF-48BC-9343-0FC22CAD35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3995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bg1"/>
                </a:solidFill>
                <a:latin typeface="Algerian" pitchFamily="82" charset="0"/>
              </a:rPr>
              <a:t>J.D. Rockefeller</a:t>
            </a:r>
            <a:endParaRPr lang="en-US" dirty="0">
              <a:solidFill>
                <a:schemeClr val="bg1"/>
              </a:solidFill>
              <a:latin typeface="Algerian" pitchFamily="82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105399" y="6324600"/>
            <a:ext cx="4052455" cy="533400"/>
          </a:xfrm>
        </p:spPr>
        <p:txBody>
          <a:bodyPr>
            <a:normAutofit lnSpcReduction="10000"/>
          </a:bodyPr>
          <a:lstStyle/>
          <a:p>
            <a:r>
              <a:rPr lang="en-US" dirty="0" smtClean="0">
                <a:solidFill>
                  <a:schemeClr val="bg1"/>
                </a:solidFill>
                <a:latin typeface="Britannic Bold" pitchFamily="34" charset="0"/>
                <a:cs typeface="Arial" pitchFamily="34" charset="0"/>
              </a:rPr>
              <a:t>By: Michaela Swink</a:t>
            </a:r>
            <a:endParaRPr lang="en-US" dirty="0">
              <a:solidFill>
                <a:schemeClr val="bg1"/>
              </a:solidFill>
              <a:latin typeface="Britannic Bold" pitchFamily="34" charset="0"/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41003606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bg1"/>
                </a:solidFill>
                <a:latin typeface="Algerian" pitchFamily="82" charset="0"/>
              </a:rPr>
              <a:t>Early Life</a:t>
            </a:r>
            <a:endParaRPr lang="en-US" dirty="0">
              <a:solidFill>
                <a:schemeClr val="bg1"/>
              </a:solidFill>
              <a:latin typeface="Algerian" pitchFamily="82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Born- July 8, 1839 in Richford, New York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Second of six children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His father </a:t>
            </a:r>
            <a:r>
              <a:rPr lang="en-US" dirty="0">
                <a:solidFill>
                  <a:schemeClr val="bg1"/>
                </a:solidFill>
              </a:rPr>
              <a:t>owned farm property and traded in many goods, including lumber and patent </a:t>
            </a:r>
            <a:r>
              <a:rPr lang="en-US" dirty="0" smtClean="0">
                <a:solidFill>
                  <a:schemeClr val="bg1"/>
                </a:solidFill>
              </a:rPr>
              <a:t>medicines (traveling salesman)</a:t>
            </a:r>
            <a:endParaRPr lang="en-US" dirty="0" smtClean="0">
              <a:solidFill>
                <a:schemeClr val="bg1"/>
              </a:solidFill>
            </a:endParaRPr>
          </a:p>
          <a:p>
            <a:r>
              <a:rPr lang="en-US" dirty="0" smtClean="0">
                <a:solidFill>
                  <a:schemeClr val="bg1"/>
                </a:solidFill>
              </a:rPr>
              <a:t>Stay at home mom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Received unusually good education for the time period</a:t>
            </a:r>
          </a:p>
          <a:p>
            <a:pPr marL="0" indent="0">
              <a:buNone/>
            </a:pPr>
            <a:endParaRPr lang="en-US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2574372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bg1"/>
                </a:solidFill>
                <a:latin typeface="Algerian" pitchFamily="82" charset="0"/>
              </a:rPr>
              <a:t>Early Life </a:t>
            </a:r>
            <a:r>
              <a:rPr lang="en-US" dirty="0" err="1" smtClean="0">
                <a:solidFill>
                  <a:schemeClr val="bg1"/>
                </a:solidFill>
                <a:latin typeface="Algerian" pitchFamily="82" charset="0"/>
              </a:rPr>
              <a:t>Cnt</a:t>
            </a:r>
            <a:r>
              <a:rPr lang="en-US" dirty="0" smtClean="0">
                <a:solidFill>
                  <a:schemeClr val="bg1"/>
                </a:solidFill>
                <a:latin typeface="Algerian" pitchFamily="82" charset="0"/>
              </a:rPr>
              <a:t>.</a:t>
            </a:r>
            <a:endParaRPr lang="en-US" dirty="0">
              <a:solidFill>
                <a:schemeClr val="bg1"/>
              </a:solidFill>
              <a:latin typeface="Algerian" pitchFamily="82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>
                <a:solidFill>
                  <a:schemeClr val="bg1"/>
                </a:solidFill>
              </a:rPr>
              <a:t>His </a:t>
            </a:r>
            <a:r>
              <a:rPr lang="en-US" dirty="0" smtClean="0">
                <a:solidFill>
                  <a:schemeClr val="bg1"/>
                </a:solidFill>
              </a:rPr>
              <a:t>mother was </a:t>
            </a:r>
            <a:r>
              <a:rPr lang="en-US" dirty="0">
                <a:solidFill>
                  <a:schemeClr val="bg1"/>
                </a:solidFill>
              </a:rPr>
              <a:t>very religious and very disciplined. She taught John to work, to save, and to give to </a:t>
            </a:r>
            <a:r>
              <a:rPr lang="en-US" dirty="0" smtClean="0">
                <a:solidFill>
                  <a:schemeClr val="bg1"/>
                </a:solidFill>
              </a:rPr>
              <a:t>charities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In school, John was very good at math</a:t>
            </a:r>
          </a:p>
          <a:p>
            <a:pPr lvl="0"/>
            <a:r>
              <a:rPr lang="en-US" sz="3000" dirty="0">
                <a:solidFill>
                  <a:prstClr val="white"/>
                </a:solidFill>
              </a:rPr>
              <a:t>Found work as a produce clerk at age 16</a:t>
            </a:r>
          </a:p>
          <a:p>
            <a:pPr lvl="0"/>
            <a:r>
              <a:rPr lang="en-US" sz="3000" dirty="0">
                <a:solidFill>
                  <a:prstClr val="white"/>
                </a:solidFill>
              </a:rPr>
              <a:t>Formed a partnership at age 19</a:t>
            </a:r>
          </a:p>
          <a:p>
            <a:endParaRPr lang="en-US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1422744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bg1"/>
                </a:solidFill>
                <a:latin typeface="Algerian" pitchFamily="82" charset="0"/>
              </a:rPr>
              <a:t>Early Business</a:t>
            </a:r>
            <a:endParaRPr lang="en-US" dirty="0">
              <a:solidFill>
                <a:schemeClr val="bg1"/>
              </a:solidFill>
              <a:latin typeface="Algerian" pitchFamily="82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Formed </a:t>
            </a:r>
            <a:r>
              <a:rPr lang="en-US" dirty="0">
                <a:solidFill>
                  <a:schemeClr val="bg1"/>
                </a:solidFill>
              </a:rPr>
              <a:t>a partnership with a neighbor, Maurice Clark. Each man put up $2000 and formed Clark &amp; Rockefeller </a:t>
            </a:r>
            <a:endParaRPr lang="en-US" dirty="0" smtClean="0">
              <a:solidFill>
                <a:schemeClr val="bg1"/>
              </a:solidFill>
            </a:endParaRPr>
          </a:p>
          <a:p>
            <a:r>
              <a:rPr lang="en-US" dirty="0" smtClean="0">
                <a:solidFill>
                  <a:schemeClr val="bg1"/>
                </a:solidFill>
              </a:rPr>
              <a:t>They were commission </a:t>
            </a:r>
            <a:r>
              <a:rPr lang="en-US" dirty="0">
                <a:solidFill>
                  <a:schemeClr val="bg1"/>
                </a:solidFill>
              </a:rPr>
              <a:t>merchants in grain, hay, meats, and miscellaneous goods. </a:t>
            </a:r>
            <a:endParaRPr lang="en-US" dirty="0" smtClean="0">
              <a:solidFill>
                <a:schemeClr val="bg1"/>
              </a:solidFill>
            </a:endParaRPr>
          </a:p>
          <a:p>
            <a:r>
              <a:rPr lang="en-US" dirty="0" smtClean="0">
                <a:solidFill>
                  <a:schemeClr val="bg1"/>
                </a:solidFill>
              </a:rPr>
              <a:t>The </a:t>
            </a:r>
            <a:r>
              <a:rPr lang="en-US" dirty="0">
                <a:solidFill>
                  <a:schemeClr val="bg1"/>
                </a:solidFill>
              </a:rPr>
              <a:t>commission merchant business was very competitive and Clark &amp; Rockefeller’s success was due in large part to Rockefeller’s natural business abilities</a:t>
            </a:r>
            <a:endParaRPr lang="en-US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8612124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bg1"/>
                </a:solidFill>
                <a:latin typeface="Algerian" pitchFamily="82" charset="0"/>
              </a:rPr>
              <a:t>Big Business</a:t>
            </a:r>
            <a:endParaRPr lang="en-US" dirty="0">
              <a:solidFill>
                <a:schemeClr val="bg1"/>
              </a:solidFill>
              <a:latin typeface="Algerian" pitchFamily="82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953000"/>
          </a:xfrm>
        </p:spPr>
        <p:txBody>
          <a:bodyPr>
            <a:normAutofit/>
          </a:bodyPr>
          <a:lstStyle/>
          <a:p>
            <a:r>
              <a:rPr lang="en-US" sz="2400" dirty="0" smtClean="0">
                <a:solidFill>
                  <a:schemeClr val="bg1"/>
                </a:solidFill>
              </a:rPr>
              <a:t>During </a:t>
            </a:r>
            <a:r>
              <a:rPr lang="en-US" sz="2400" dirty="0">
                <a:solidFill>
                  <a:schemeClr val="bg1"/>
                </a:solidFill>
              </a:rPr>
              <a:t>the Civil War </a:t>
            </a:r>
            <a:r>
              <a:rPr lang="en-US" sz="2400" dirty="0" smtClean="0">
                <a:solidFill>
                  <a:schemeClr val="bg1"/>
                </a:solidFill>
              </a:rPr>
              <a:t>Rockefeller </a:t>
            </a:r>
            <a:r>
              <a:rPr lang="en-US" sz="2400" dirty="0">
                <a:solidFill>
                  <a:schemeClr val="bg1"/>
                </a:solidFill>
              </a:rPr>
              <a:t>branched out into oil </a:t>
            </a:r>
            <a:r>
              <a:rPr lang="en-US" sz="2400" dirty="0" smtClean="0">
                <a:solidFill>
                  <a:schemeClr val="bg1"/>
                </a:solidFill>
              </a:rPr>
              <a:t>refining with </a:t>
            </a:r>
            <a:r>
              <a:rPr lang="en-US" sz="2400" dirty="0">
                <a:solidFill>
                  <a:schemeClr val="bg1"/>
                </a:solidFill>
              </a:rPr>
              <a:t>Samuel </a:t>
            </a:r>
            <a:r>
              <a:rPr lang="en-US" sz="2400" dirty="0" smtClean="0">
                <a:solidFill>
                  <a:schemeClr val="bg1"/>
                </a:solidFill>
              </a:rPr>
              <a:t>Andrews</a:t>
            </a:r>
          </a:p>
          <a:p>
            <a:r>
              <a:rPr lang="en-US" sz="2400" dirty="0" smtClean="0">
                <a:solidFill>
                  <a:schemeClr val="bg1"/>
                </a:solidFill>
              </a:rPr>
              <a:t>Within </a:t>
            </a:r>
            <a:r>
              <a:rPr lang="en-US" sz="2400" dirty="0">
                <a:solidFill>
                  <a:schemeClr val="bg1"/>
                </a:solidFill>
              </a:rPr>
              <a:t>two years Rockefeller became senior partner; Clark was bought out, and the firm Rockefeller and Andrews became Cleveland's largest </a:t>
            </a:r>
            <a:r>
              <a:rPr lang="en-US" sz="2400" dirty="0" smtClean="0">
                <a:solidFill>
                  <a:schemeClr val="bg1"/>
                </a:solidFill>
              </a:rPr>
              <a:t>refinery</a:t>
            </a:r>
            <a:endParaRPr lang="en-US" sz="2400" dirty="0">
              <a:solidFill>
                <a:schemeClr val="bg1"/>
              </a:solidFill>
            </a:endParaRPr>
          </a:p>
          <a:p>
            <a:r>
              <a:rPr lang="en-US" sz="2400" dirty="0">
                <a:solidFill>
                  <a:schemeClr val="bg1"/>
                </a:solidFill>
              </a:rPr>
              <a:t>Rockefeller survived the bitter competition in the oil </a:t>
            </a:r>
            <a:r>
              <a:rPr lang="en-US" sz="2400" dirty="0" smtClean="0">
                <a:solidFill>
                  <a:schemeClr val="bg1"/>
                </a:solidFill>
              </a:rPr>
              <a:t>industry.</a:t>
            </a:r>
          </a:p>
          <a:p>
            <a:r>
              <a:rPr lang="en-US" sz="2400" dirty="0" smtClean="0">
                <a:solidFill>
                  <a:schemeClr val="bg1"/>
                </a:solidFill>
              </a:rPr>
              <a:t>The </a:t>
            </a:r>
            <a:r>
              <a:rPr lang="en-US" sz="2400" dirty="0">
                <a:solidFill>
                  <a:schemeClr val="bg1"/>
                </a:solidFill>
              </a:rPr>
              <a:t>Standard Oil </a:t>
            </a:r>
            <a:r>
              <a:rPr lang="en-US" sz="2400" dirty="0" smtClean="0">
                <a:solidFill>
                  <a:schemeClr val="bg1"/>
                </a:solidFill>
              </a:rPr>
              <a:t>Company was formed by </a:t>
            </a:r>
            <a:r>
              <a:rPr lang="en-US" sz="2400" dirty="0">
                <a:solidFill>
                  <a:schemeClr val="bg1"/>
                </a:solidFill>
              </a:rPr>
              <a:t>Rockefeller, his </a:t>
            </a:r>
            <a:r>
              <a:rPr lang="en-US" sz="2400" dirty="0" smtClean="0">
                <a:solidFill>
                  <a:schemeClr val="bg1"/>
                </a:solidFill>
              </a:rPr>
              <a:t>brother, </a:t>
            </a:r>
            <a:r>
              <a:rPr lang="en-US" sz="2400" dirty="0">
                <a:solidFill>
                  <a:schemeClr val="bg1"/>
                </a:solidFill>
              </a:rPr>
              <a:t>and </a:t>
            </a:r>
            <a:r>
              <a:rPr lang="en-US" sz="2400" dirty="0" smtClean="0">
                <a:solidFill>
                  <a:schemeClr val="bg1"/>
                </a:solidFill>
              </a:rPr>
              <a:t>Andrews</a:t>
            </a:r>
          </a:p>
          <a:p>
            <a:r>
              <a:rPr lang="en-US" sz="2400" dirty="0" smtClean="0">
                <a:solidFill>
                  <a:schemeClr val="bg1"/>
                </a:solidFill>
              </a:rPr>
              <a:t>Standard </a:t>
            </a:r>
            <a:r>
              <a:rPr lang="en-US" sz="2400" dirty="0">
                <a:solidFill>
                  <a:schemeClr val="bg1"/>
                </a:solidFill>
              </a:rPr>
              <a:t>Oil controlled one-tenth of American refining, the competition </a:t>
            </a:r>
            <a:r>
              <a:rPr lang="en-US" sz="2400" dirty="0" smtClean="0">
                <a:solidFill>
                  <a:schemeClr val="bg1"/>
                </a:solidFill>
              </a:rPr>
              <a:t>remained</a:t>
            </a:r>
          </a:p>
          <a:p>
            <a:r>
              <a:rPr lang="en-US" sz="2400" dirty="0">
                <a:solidFill>
                  <a:schemeClr val="bg1"/>
                </a:solidFill>
              </a:rPr>
              <a:t>By 1879 he was refining 90 percent of American </a:t>
            </a:r>
            <a:r>
              <a:rPr lang="en-US" sz="2400" dirty="0" smtClean="0">
                <a:solidFill>
                  <a:schemeClr val="bg1"/>
                </a:solidFill>
              </a:rPr>
              <a:t>oil</a:t>
            </a:r>
            <a:endParaRPr lang="en-US" sz="24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6836862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bg1"/>
                </a:solidFill>
                <a:latin typeface="Algerian" pitchFamily="82" charset="0"/>
              </a:rPr>
              <a:t>Big Business </a:t>
            </a:r>
            <a:r>
              <a:rPr lang="en-US" dirty="0" err="1" smtClean="0">
                <a:solidFill>
                  <a:schemeClr val="bg1"/>
                </a:solidFill>
                <a:latin typeface="Algerian" pitchFamily="82" charset="0"/>
              </a:rPr>
              <a:t>Cnt</a:t>
            </a:r>
            <a:r>
              <a:rPr lang="en-US" dirty="0" smtClean="0">
                <a:solidFill>
                  <a:schemeClr val="bg1"/>
                </a:solidFill>
                <a:latin typeface="Algerian" pitchFamily="82" charset="0"/>
              </a:rPr>
              <a:t>.</a:t>
            </a:r>
            <a:endParaRPr lang="en-US" dirty="0">
              <a:solidFill>
                <a:schemeClr val="bg1"/>
              </a:solidFill>
              <a:latin typeface="Algerian" pitchFamily="82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sz="2800" dirty="0" smtClean="0">
                <a:solidFill>
                  <a:schemeClr val="bg1"/>
                </a:solidFill>
              </a:rPr>
              <a:t>Standard Oil was stationed in Cleveland, Ohio</a:t>
            </a:r>
          </a:p>
          <a:p>
            <a:r>
              <a:rPr lang="en-US" sz="2800" dirty="0" smtClean="0">
                <a:solidFill>
                  <a:schemeClr val="bg1"/>
                </a:solidFill>
              </a:rPr>
              <a:t>Built his business around horizontal integration- buying all like-minded businesses</a:t>
            </a:r>
          </a:p>
          <a:p>
            <a:r>
              <a:rPr lang="en-US" sz="2800" dirty="0" smtClean="0">
                <a:solidFill>
                  <a:schemeClr val="bg1"/>
                </a:solidFill>
              </a:rPr>
              <a:t>He used secret rebates in order to cheaply transport his oil which was later broken up by the Antitrust Act in 1892</a:t>
            </a:r>
          </a:p>
          <a:p>
            <a:r>
              <a:rPr lang="en-US" sz="2800" dirty="0">
                <a:solidFill>
                  <a:schemeClr val="bg1"/>
                </a:solidFill>
              </a:rPr>
              <a:t>Rockefeller understood that the only way to make profits consistently in oil refining was to make the business as large as possible and to utilize all their "waste" products.</a:t>
            </a:r>
          </a:p>
        </p:txBody>
      </p:sp>
    </p:spTree>
    <p:extLst>
      <p:ext uri="{BB962C8B-B14F-4D97-AF65-F5344CB8AC3E}">
        <p14:creationId xmlns:p14="http://schemas.microsoft.com/office/powerpoint/2010/main" val="300842076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bg1"/>
                </a:solidFill>
                <a:latin typeface="Algerian" pitchFamily="82" charset="0"/>
              </a:rPr>
              <a:t>Philanthropist</a:t>
            </a:r>
            <a:endParaRPr lang="en-US" dirty="0">
              <a:solidFill>
                <a:schemeClr val="bg1"/>
              </a:solidFill>
              <a:latin typeface="Algerian" pitchFamily="82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When he retired he established and gave money towards universities and education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The University of Chicago was his first major philanthropic creation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He also helped set up many foundations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When he died, he had given most of his </a:t>
            </a:r>
            <a:r>
              <a:rPr lang="en-US" dirty="0" err="1" smtClean="0">
                <a:solidFill>
                  <a:schemeClr val="bg1"/>
                </a:solidFill>
              </a:rPr>
              <a:t>weath</a:t>
            </a:r>
            <a:r>
              <a:rPr lang="en-US" dirty="0" smtClean="0">
                <a:solidFill>
                  <a:schemeClr val="bg1"/>
                </a:solidFill>
              </a:rPr>
              <a:t> to his son</a:t>
            </a:r>
          </a:p>
          <a:p>
            <a:r>
              <a:rPr lang="en-US" dirty="0">
                <a:solidFill>
                  <a:schemeClr val="bg1"/>
                </a:solidFill>
              </a:rPr>
              <a:t>Through Rockefeller's foundation, more wealth has been dispersed than Rockefeller personally earned during his </a:t>
            </a:r>
            <a:r>
              <a:rPr lang="en-US" dirty="0" smtClean="0">
                <a:solidFill>
                  <a:schemeClr val="bg1"/>
                </a:solidFill>
              </a:rPr>
              <a:t>lifetime</a:t>
            </a:r>
            <a:endParaRPr lang="en-US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1461029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bg1"/>
                </a:solidFill>
                <a:latin typeface="Algerian" pitchFamily="82" charset="0"/>
              </a:rPr>
              <a:t>[Political Cartoon]</a:t>
            </a:r>
            <a:endParaRPr lang="en-US" dirty="0">
              <a:solidFill>
                <a:schemeClr val="bg1"/>
              </a:solidFill>
              <a:latin typeface="Algerian" pitchFamily="82" charset="0"/>
            </a:endParaRPr>
          </a:p>
        </p:txBody>
      </p:sp>
      <p:pic>
        <p:nvPicPr>
          <p:cNvPr id="4" name="Content Placeholder 3"/>
          <p:cNvPicPr>
            <a:picLocks noGrp="1" noChangeAspect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04800" y="1295400"/>
            <a:ext cx="3279683" cy="4525963"/>
          </a:xfrm>
        </p:spPr>
      </p:pic>
      <p:sp>
        <p:nvSpPr>
          <p:cNvPr id="6" name="TextBox 5"/>
          <p:cNvSpPr txBox="1"/>
          <p:nvPr/>
        </p:nvSpPr>
        <p:spPr>
          <a:xfrm>
            <a:off x="3810000" y="1447800"/>
            <a:ext cx="4876800" cy="489364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>
                <a:solidFill>
                  <a:schemeClr val="bg1"/>
                </a:solidFill>
              </a:rPr>
              <a:t>With a globe in hand and a crown on his head, Rockefeller is pictured as king of the world and in complete control because of his Standard Oil.</a:t>
            </a:r>
          </a:p>
          <a:p>
            <a:r>
              <a:rPr lang="en-US" sz="2400" dirty="0" smtClean="0">
                <a:solidFill>
                  <a:schemeClr val="bg1"/>
                </a:solidFill>
              </a:rPr>
              <a:t>The lamp in his hand signifies the oil that was produced for people to light up their homes.</a:t>
            </a:r>
          </a:p>
          <a:p>
            <a:r>
              <a:rPr lang="en-US" sz="2400" dirty="0" smtClean="0">
                <a:solidFill>
                  <a:schemeClr val="bg1"/>
                </a:solidFill>
              </a:rPr>
              <a:t>By sitting on top of the oil barrel, Rockefeller is depicted as crushing all the other companies with his powerful monopoly.</a:t>
            </a:r>
          </a:p>
          <a:p>
            <a:r>
              <a:rPr lang="en-US" sz="2400" dirty="0" smtClean="0">
                <a:solidFill>
                  <a:schemeClr val="bg1"/>
                </a:solidFill>
              </a:rPr>
              <a:t>Being on top of what he controls also shows the monopoly in Standard Oil.</a:t>
            </a:r>
            <a:endParaRPr lang="en-US" sz="24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672317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bg1"/>
                </a:solidFill>
                <a:latin typeface="Algerian" pitchFamily="82" charset="0"/>
              </a:rPr>
              <a:t>Work Cited</a:t>
            </a:r>
            <a:endParaRPr lang="en-US" dirty="0">
              <a:solidFill>
                <a:schemeClr val="bg1"/>
              </a:solidFill>
              <a:latin typeface="Algerian" pitchFamily="82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524000"/>
            <a:ext cx="8229600" cy="4602163"/>
          </a:xfrm>
        </p:spPr>
        <p:txBody>
          <a:bodyPr>
            <a:normAutofit lnSpcReduction="10000"/>
          </a:bodyPr>
          <a:lstStyle/>
          <a:p>
            <a:r>
              <a:rPr lang="en-US" sz="1800" dirty="0">
                <a:solidFill>
                  <a:schemeClr val="bg1"/>
                </a:solidFill>
              </a:rPr>
              <a:t>"American Experience The Rockefellers  People &amp; Events." </a:t>
            </a:r>
            <a:r>
              <a:rPr lang="en-US" sz="1800" i="1" dirty="0">
                <a:solidFill>
                  <a:schemeClr val="bg1"/>
                </a:solidFill>
              </a:rPr>
              <a:t>PBS: Public Broadcasting</a:t>
            </a:r>
          </a:p>
          <a:p>
            <a:pPr marL="0" indent="0">
              <a:buNone/>
            </a:pPr>
            <a:r>
              <a:rPr lang="en-US" sz="1800" i="1" dirty="0">
                <a:solidFill>
                  <a:schemeClr val="bg1"/>
                </a:solidFill>
              </a:rPr>
              <a:t>	Service</a:t>
            </a:r>
            <a:r>
              <a:rPr lang="en-US" sz="1800" dirty="0">
                <a:solidFill>
                  <a:schemeClr val="bg1"/>
                </a:solidFill>
              </a:rPr>
              <a:t>. Web. 03 Feb. 2012. 	&lt;http://www.pbs.org/wgbh/amex/rockefellers/peopleevents/p_rock_jsr.htm</a:t>
            </a:r>
          </a:p>
          <a:p>
            <a:r>
              <a:rPr lang="en-US" sz="1800" dirty="0" smtClean="0">
                <a:solidFill>
                  <a:schemeClr val="bg1"/>
                </a:solidFill>
              </a:rPr>
              <a:t>"</a:t>
            </a:r>
            <a:r>
              <a:rPr lang="en-US" sz="1800" dirty="0">
                <a:solidFill>
                  <a:schemeClr val="bg1"/>
                </a:solidFill>
              </a:rPr>
              <a:t>J.D. Rockefeller: From Oil Baron To Billionaire." </a:t>
            </a:r>
            <a:r>
              <a:rPr lang="en-US" sz="1800" i="1" dirty="0" err="1">
                <a:solidFill>
                  <a:schemeClr val="bg1"/>
                </a:solidFill>
              </a:rPr>
              <a:t>Investopedia</a:t>
            </a:r>
            <a:r>
              <a:rPr lang="en-US" sz="1800" i="1" dirty="0">
                <a:solidFill>
                  <a:schemeClr val="bg1"/>
                </a:solidFill>
              </a:rPr>
              <a:t> – The Web’s </a:t>
            </a:r>
            <a:r>
              <a:rPr lang="en-US" sz="1800" i="1" dirty="0" smtClean="0">
                <a:solidFill>
                  <a:schemeClr val="bg1"/>
                </a:solidFill>
              </a:rPr>
              <a:t>Largest</a:t>
            </a:r>
          </a:p>
          <a:p>
            <a:pPr marL="0" indent="0">
              <a:buNone/>
            </a:pPr>
            <a:r>
              <a:rPr lang="en-US" sz="1800" i="1" dirty="0">
                <a:solidFill>
                  <a:schemeClr val="bg1"/>
                </a:solidFill>
              </a:rPr>
              <a:t>	</a:t>
            </a:r>
            <a:r>
              <a:rPr lang="en-US" sz="1800" i="1" dirty="0" smtClean="0">
                <a:solidFill>
                  <a:schemeClr val="bg1"/>
                </a:solidFill>
              </a:rPr>
              <a:t>Investing </a:t>
            </a:r>
            <a:r>
              <a:rPr lang="en-US" sz="1800" i="1" dirty="0">
                <a:solidFill>
                  <a:schemeClr val="bg1"/>
                </a:solidFill>
              </a:rPr>
              <a:t>Resource</a:t>
            </a:r>
            <a:r>
              <a:rPr lang="en-US" sz="1800" dirty="0">
                <a:solidFill>
                  <a:schemeClr val="bg1"/>
                </a:solidFill>
              </a:rPr>
              <a:t>. Web. 03 Feb. 2012</a:t>
            </a:r>
            <a:r>
              <a:rPr lang="en-US" sz="1800" dirty="0" smtClean="0">
                <a:solidFill>
                  <a:schemeClr val="bg1"/>
                </a:solidFill>
              </a:rPr>
              <a:t>.</a:t>
            </a:r>
          </a:p>
          <a:p>
            <a:pPr marL="0" indent="0">
              <a:buNone/>
            </a:pPr>
            <a:r>
              <a:rPr lang="en-US" sz="1800" dirty="0">
                <a:solidFill>
                  <a:schemeClr val="bg1"/>
                </a:solidFill>
              </a:rPr>
              <a:t>	</a:t>
            </a:r>
            <a:r>
              <a:rPr lang="en-US" sz="1800" dirty="0" smtClean="0">
                <a:solidFill>
                  <a:schemeClr val="bg1"/>
                </a:solidFill>
              </a:rPr>
              <a:t>&lt;</a:t>
            </a:r>
            <a:r>
              <a:rPr lang="en-US" sz="1800" dirty="0">
                <a:solidFill>
                  <a:schemeClr val="bg1"/>
                </a:solidFill>
              </a:rPr>
              <a:t>http://www.investopedia.com/articles/economics/08/jd-rockefeller.asp</a:t>
            </a:r>
            <a:r>
              <a:rPr lang="en-US" sz="1800" dirty="0" smtClean="0">
                <a:solidFill>
                  <a:schemeClr val="bg1"/>
                </a:solidFill>
              </a:rPr>
              <a:t>&gt;.</a:t>
            </a:r>
          </a:p>
          <a:p>
            <a:r>
              <a:rPr lang="en-US" sz="1800" dirty="0" smtClean="0">
                <a:solidFill>
                  <a:schemeClr val="bg1"/>
                </a:solidFill>
              </a:rPr>
              <a:t>"</a:t>
            </a:r>
            <a:r>
              <a:rPr lang="en-US" sz="1800" dirty="0">
                <a:solidFill>
                  <a:schemeClr val="bg1"/>
                </a:solidFill>
              </a:rPr>
              <a:t>John D Rockefeller Biography - Facts, Birthday, Life Story - Biography.com</a:t>
            </a:r>
            <a:r>
              <a:rPr lang="en-US" sz="1800" dirty="0" smtClean="0">
                <a:solidFill>
                  <a:schemeClr val="bg1"/>
                </a:solidFill>
              </a:rPr>
              <a:t>.“</a:t>
            </a:r>
          </a:p>
          <a:p>
            <a:pPr marL="0" indent="0">
              <a:buNone/>
            </a:pPr>
            <a:r>
              <a:rPr lang="en-US" sz="1800" i="1" dirty="0">
                <a:solidFill>
                  <a:schemeClr val="bg1"/>
                </a:solidFill>
              </a:rPr>
              <a:t>	</a:t>
            </a:r>
            <a:r>
              <a:rPr lang="en-US" sz="1800" i="1" dirty="0" smtClean="0">
                <a:solidFill>
                  <a:schemeClr val="bg1"/>
                </a:solidFill>
              </a:rPr>
              <a:t>Famous </a:t>
            </a:r>
            <a:r>
              <a:rPr lang="en-US" sz="1800" i="1" dirty="0">
                <a:solidFill>
                  <a:schemeClr val="bg1"/>
                </a:solidFill>
              </a:rPr>
              <a:t>Biographies &amp; TV Shows - Biography.com</a:t>
            </a:r>
            <a:r>
              <a:rPr lang="en-US" sz="1800" dirty="0">
                <a:solidFill>
                  <a:schemeClr val="bg1"/>
                </a:solidFill>
              </a:rPr>
              <a:t>. Web. 03 Feb. 2012</a:t>
            </a:r>
            <a:r>
              <a:rPr lang="en-US" sz="1800" dirty="0" smtClean="0">
                <a:solidFill>
                  <a:schemeClr val="bg1"/>
                </a:solidFill>
              </a:rPr>
              <a:t>.</a:t>
            </a:r>
          </a:p>
          <a:p>
            <a:pPr marL="0" indent="0">
              <a:buNone/>
            </a:pPr>
            <a:r>
              <a:rPr lang="en-US" sz="1800" dirty="0">
                <a:solidFill>
                  <a:schemeClr val="bg1"/>
                </a:solidFill>
              </a:rPr>
              <a:t>	</a:t>
            </a:r>
            <a:r>
              <a:rPr lang="en-US" sz="1800" dirty="0" smtClean="0">
                <a:solidFill>
                  <a:schemeClr val="bg1"/>
                </a:solidFill>
              </a:rPr>
              <a:t>&lt;</a:t>
            </a:r>
            <a:r>
              <a:rPr lang="en-US" sz="1800" dirty="0">
                <a:solidFill>
                  <a:schemeClr val="bg1"/>
                </a:solidFill>
              </a:rPr>
              <a:t>http://www.biography.com/people/john-d-rockefeller-9461341</a:t>
            </a:r>
            <a:r>
              <a:rPr lang="en-US" sz="1800" dirty="0" smtClean="0">
                <a:solidFill>
                  <a:schemeClr val="bg1"/>
                </a:solidFill>
              </a:rPr>
              <a:t>&gt;.</a:t>
            </a:r>
          </a:p>
          <a:p>
            <a:r>
              <a:rPr lang="en-US" sz="1800" dirty="0">
                <a:solidFill>
                  <a:schemeClr val="bg1"/>
                </a:solidFill>
              </a:rPr>
              <a:t>"John D. Rockefeller Biography - Life, Family, Childhood, Children, Wife, </a:t>
            </a:r>
            <a:r>
              <a:rPr lang="en-US" sz="1800" dirty="0" smtClean="0">
                <a:solidFill>
                  <a:schemeClr val="bg1"/>
                </a:solidFill>
              </a:rPr>
              <a:t>School,</a:t>
            </a:r>
          </a:p>
          <a:p>
            <a:pPr marL="0" indent="0">
              <a:buNone/>
            </a:pPr>
            <a:r>
              <a:rPr lang="en-US" sz="1800" dirty="0">
                <a:solidFill>
                  <a:schemeClr val="bg1"/>
                </a:solidFill>
              </a:rPr>
              <a:t>	</a:t>
            </a:r>
            <a:r>
              <a:rPr lang="en-US" sz="1800" dirty="0" smtClean="0">
                <a:solidFill>
                  <a:schemeClr val="bg1"/>
                </a:solidFill>
              </a:rPr>
              <a:t>Mother</a:t>
            </a:r>
            <a:r>
              <a:rPr lang="en-US" sz="1800" dirty="0">
                <a:solidFill>
                  <a:schemeClr val="bg1"/>
                </a:solidFill>
              </a:rPr>
              <a:t>, Young, Information, Born." </a:t>
            </a:r>
            <a:r>
              <a:rPr lang="en-US" sz="1800" i="1" dirty="0">
                <a:solidFill>
                  <a:schemeClr val="bg1"/>
                </a:solidFill>
              </a:rPr>
              <a:t>Encyclopedia of World Biography</a:t>
            </a:r>
            <a:r>
              <a:rPr lang="en-US" sz="1800" dirty="0">
                <a:solidFill>
                  <a:schemeClr val="bg1"/>
                </a:solidFill>
              </a:rPr>
              <a:t>. </a:t>
            </a:r>
            <a:r>
              <a:rPr lang="en-US" sz="1800" dirty="0" smtClean="0">
                <a:solidFill>
                  <a:schemeClr val="bg1"/>
                </a:solidFill>
              </a:rPr>
              <a:t>Web.</a:t>
            </a:r>
          </a:p>
          <a:p>
            <a:pPr marL="0" indent="0">
              <a:buNone/>
            </a:pPr>
            <a:r>
              <a:rPr lang="en-US" sz="1800" dirty="0">
                <a:solidFill>
                  <a:schemeClr val="bg1"/>
                </a:solidFill>
              </a:rPr>
              <a:t>	</a:t>
            </a:r>
            <a:r>
              <a:rPr lang="en-US" sz="1800" dirty="0" smtClean="0">
                <a:solidFill>
                  <a:schemeClr val="bg1"/>
                </a:solidFill>
              </a:rPr>
              <a:t>03 </a:t>
            </a:r>
            <a:r>
              <a:rPr lang="en-US" sz="1800" dirty="0">
                <a:solidFill>
                  <a:schemeClr val="bg1"/>
                </a:solidFill>
              </a:rPr>
              <a:t>Feb. 2012. &lt;http://</a:t>
            </a:r>
            <a:r>
              <a:rPr lang="en-US" sz="1800" dirty="0" smtClean="0">
                <a:solidFill>
                  <a:schemeClr val="bg1"/>
                </a:solidFill>
              </a:rPr>
              <a:t>www.notablebiographies.com/Pu-Ro/Rockefeller</a:t>
            </a:r>
          </a:p>
          <a:p>
            <a:pPr marL="0" indent="0">
              <a:buNone/>
            </a:pPr>
            <a:r>
              <a:rPr lang="en-US" sz="1800" dirty="0">
                <a:solidFill>
                  <a:schemeClr val="bg1"/>
                </a:solidFill>
              </a:rPr>
              <a:t>	</a:t>
            </a:r>
            <a:r>
              <a:rPr lang="en-US" sz="1800" dirty="0" smtClean="0">
                <a:solidFill>
                  <a:schemeClr val="bg1"/>
                </a:solidFill>
              </a:rPr>
              <a:t>John-D.html</a:t>
            </a:r>
            <a:r>
              <a:rPr lang="en-US" sz="1800" dirty="0">
                <a:solidFill>
                  <a:schemeClr val="bg1"/>
                </a:solidFill>
              </a:rPr>
              <a:t>&gt;.</a:t>
            </a:r>
          </a:p>
          <a:p>
            <a:r>
              <a:rPr lang="en-US" sz="1800" dirty="0">
                <a:solidFill>
                  <a:schemeClr val="bg1"/>
                </a:solidFill>
              </a:rPr>
              <a:t>"V FOR VINDICATED." </a:t>
            </a:r>
            <a:r>
              <a:rPr lang="en-US" sz="1800" i="1" dirty="0">
                <a:solidFill>
                  <a:schemeClr val="bg1"/>
                </a:solidFill>
              </a:rPr>
              <a:t>WELCOME ULTRAGODS! (and SLAVES)</a:t>
            </a:r>
            <a:r>
              <a:rPr lang="en-US" sz="1800" dirty="0">
                <a:solidFill>
                  <a:schemeClr val="bg1"/>
                </a:solidFill>
              </a:rPr>
              <a:t>. Web. 03 Feb. 2012</a:t>
            </a:r>
            <a:r>
              <a:rPr lang="en-US" sz="1800" dirty="0" smtClean="0">
                <a:solidFill>
                  <a:schemeClr val="bg1"/>
                </a:solidFill>
              </a:rPr>
              <a:t>.</a:t>
            </a:r>
          </a:p>
          <a:p>
            <a:pPr marL="0" indent="0">
              <a:buNone/>
            </a:pPr>
            <a:r>
              <a:rPr lang="en-US" sz="1800" dirty="0">
                <a:solidFill>
                  <a:schemeClr val="bg1"/>
                </a:solidFill>
              </a:rPr>
              <a:t>	</a:t>
            </a:r>
            <a:r>
              <a:rPr lang="en-US" sz="1800" dirty="0" smtClean="0">
                <a:solidFill>
                  <a:schemeClr val="bg1"/>
                </a:solidFill>
              </a:rPr>
              <a:t>&lt;</a:t>
            </a:r>
            <a:r>
              <a:rPr lang="en-US" sz="1800" dirty="0">
                <a:solidFill>
                  <a:schemeClr val="bg1"/>
                </a:solidFill>
              </a:rPr>
              <a:t>http://www.ultragod.com/vindicated.html&gt;.</a:t>
            </a:r>
          </a:p>
          <a:p>
            <a:endParaRPr lang="en-US" sz="1800" dirty="0" smtClean="0">
              <a:solidFill>
                <a:schemeClr val="bg1"/>
              </a:solidFill>
            </a:endParaRPr>
          </a:p>
          <a:p>
            <a:endParaRPr lang="en-US" sz="1800" dirty="0" smtClean="0">
              <a:solidFill>
                <a:schemeClr val="bg1"/>
              </a:solidFill>
            </a:endParaRPr>
          </a:p>
          <a:p>
            <a:endParaRPr lang="en-US" sz="1800" dirty="0">
              <a:solidFill>
                <a:schemeClr val="bg1"/>
              </a:solidFill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5514736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648</TotalTime>
  <Words>491</Words>
  <Application>Microsoft Office PowerPoint</Application>
  <PresentationFormat>On-screen Show (4:3)</PresentationFormat>
  <Paragraphs>57</Paragraphs>
  <Slides>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Office Theme</vt:lpstr>
      <vt:lpstr>J.D. Rockefeller</vt:lpstr>
      <vt:lpstr>Early Life</vt:lpstr>
      <vt:lpstr>Early Life Cnt.</vt:lpstr>
      <vt:lpstr>Early Business</vt:lpstr>
      <vt:lpstr>Big Business</vt:lpstr>
      <vt:lpstr>Big Business Cnt.</vt:lpstr>
      <vt:lpstr>Philanthropist</vt:lpstr>
      <vt:lpstr>[Political Cartoon]</vt:lpstr>
      <vt:lpstr>Work Cited</vt:lpstr>
    </vt:vector>
  </TitlesOfParts>
  <Company>Toshiba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Michaela</dc:creator>
  <cp:lastModifiedBy>Michaela</cp:lastModifiedBy>
  <cp:revision>19</cp:revision>
  <dcterms:created xsi:type="dcterms:W3CDTF">2012-02-01T01:00:26Z</dcterms:created>
  <dcterms:modified xsi:type="dcterms:W3CDTF">2012-02-04T02:28:00Z</dcterms:modified>
</cp:coreProperties>
</file>

<file path=docProps/thumbnail.jpeg>
</file>